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Edu SA Beginner"/>
      <p:regular r:id="rId16"/>
      <p:bold r:id="rId17"/>
    </p:embeddedFont>
    <p:embeddedFont>
      <p:font typeface="Nunito"/>
      <p:regular r:id="rId18"/>
      <p:bold r:id="rId19"/>
      <p:italic r:id="rId20"/>
      <p:boldItalic r:id="rId21"/>
    </p:embeddedFont>
    <p:embeddedFont>
      <p:font typeface="DM Sans"/>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426363-79AC-4FEB-96A1-CFFF6AA77F1F}">
  <a:tblStyle styleId="{E4426363-79AC-4FEB-96A1-CFFF6AA77F1F}"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DMSans-regular.fntdata"/><Relationship Id="rId21" Type="http://schemas.openxmlformats.org/officeDocument/2006/relationships/font" Target="fonts/Nunito-boldItalic.fntdata"/><Relationship Id="rId24" Type="http://schemas.openxmlformats.org/officeDocument/2006/relationships/font" Target="fonts/DMSans-italic.fntdata"/><Relationship Id="rId23" Type="http://schemas.openxmlformats.org/officeDocument/2006/relationships/font" Target="fonts/DM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regular.fntdata"/><Relationship Id="rId25" Type="http://schemas.openxmlformats.org/officeDocument/2006/relationships/font" Target="fonts/DMSans-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EduSABeginner-bold.fntdata"/><Relationship Id="rId16" Type="http://schemas.openxmlformats.org/officeDocument/2006/relationships/font" Target="fonts/EduSABeginner-regular.fntdata"/><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2102ea6a62_0_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2102ea6a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Display for the class as they transition to this lesson.</a:t>
            </a:r>
            <a:endParaRPr sz="12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1419c6fc59_0_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1419c6fc5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200">
                <a:solidFill>
                  <a:schemeClr val="dk1"/>
                </a:solidFill>
                <a:latin typeface="Open Sans"/>
                <a:ea typeface="Open Sans"/>
                <a:cs typeface="Open Sans"/>
                <a:sym typeface="Open Sans"/>
              </a:rPr>
              <a:t>Ask: </a:t>
            </a:r>
            <a:r>
              <a:rPr i="1" lang="en" sz="1200">
                <a:solidFill>
                  <a:schemeClr val="dk1"/>
                </a:solidFill>
                <a:latin typeface="Open Sans"/>
                <a:ea typeface="Open Sans"/>
                <a:cs typeface="Open Sans"/>
                <a:sym typeface="Open Sans"/>
              </a:rPr>
              <a:t>How could this be?</a:t>
            </a:r>
            <a:r>
              <a:rPr lang="en" sz="1200">
                <a:solidFill>
                  <a:schemeClr val="dk1"/>
                </a:solidFill>
                <a:latin typeface="Open Sans"/>
                <a:ea typeface="Open Sans"/>
                <a:cs typeface="Open Sans"/>
                <a:sym typeface="Open Sans"/>
              </a:rPr>
              <a:t> Activate prior knowledge by having students recall sales receipts they’ve seen. Have they ever bought an item and found there was an extra cost?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1419c6fc59_0_18: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1419c6fc5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200">
                <a:solidFill>
                  <a:schemeClr val="dk1"/>
                </a:solidFill>
                <a:latin typeface="Open Sans"/>
                <a:ea typeface="Open Sans"/>
                <a:cs typeface="Open Sans"/>
                <a:sym typeface="Open Sans"/>
              </a:rPr>
              <a:t>Introduce the concept of sales tax by showing this sample receipt. Point out the subtotal and tax lines, and explain that sales tax is a percentage of the price that is added to the original cost. Each state decides how much sales tax to charge on certain items; states use the money to pay for public services like roads and schools. Some states also have city or other local sales taxes added to the state sales tax.</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1419c6fc59_0_2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1419c6fc5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Open Sans"/>
                <a:ea typeface="Open Sans"/>
                <a:cs typeface="Open Sans"/>
                <a:sym typeface="Open Sans"/>
              </a:rPr>
              <a:t>Use the examples on the slide to demonstrate how to calculate sales tax from different states. Fill in the sales tax amount and total cost.  </a:t>
            </a:r>
            <a:endParaRPr sz="1200">
              <a:solidFill>
                <a:schemeClr val="dk1"/>
              </a:solidFill>
              <a:latin typeface="Open Sans"/>
              <a:ea typeface="Open Sans"/>
              <a:cs typeface="Open Sans"/>
              <a:sym typeface="Open Sans"/>
            </a:endParaRPr>
          </a:p>
          <a:p>
            <a:pPr indent="0" lvl="0" marL="0" rtl="0" algn="l">
              <a:lnSpc>
                <a:spcPct val="100000"/>
              </a:lnSpc>
              <a:spcBef>
                <a:spcPts val="1000"/>
              </a:spcBef>
              <a:spcAft>
                <a:spcPts val="0"/>
              </a:spcAft>
              <a:buNone/>
            </a:pPr>
            <a:r>
              <a:rPr b="1" lang="en" sz="1200">
                <a:solidFill>
                  <a:schemeClr val="dk1"/>
                </a:solidFill>
                <a:latin typeface="Open Sans"/>
                <a:ea typeface="Open Sans"/>
                <a:cs typeface="Open Sans"/>
                <a:sym typeface="Open Sans"/>
              </a:rPr>
              <a:t>Answer Key:</a:t>
            </a:r>
            <a:endParaRPr b="1" sz="1200">
              <a:solidFill>
                <a:schemeClr val="dk1"/>
              </a:solidFill>
              <a:latin typeface="Open Sans"/>
              <a:ea typeface="Open Sans"/>
              <a:cs typeface="Open Sans"/>
              <a:sym typeface="Open Sans"/>
            </a:endParaRPr>
          </a:p>
          <a:p>
            <a:pPr indent="0" lvl="0" marL="0" rtl="0" algn="l">
              <a:lnSpc>
                <a:spcPct val="150000"/>
              </a:lnSpc>
              <a:spcBef>
                <a:spcPts val="1000"/>
              </a:spcBef>
              <a:spcAft>
                <a:spcPts val="0"/>
              </a:spcAft>
              <a:buNone/>
            </a:pPr>
            <a:r>
              <a:rPr b="1" lang="en" sz="1300">
                <a:solidFill>
                  <a:srgbClr val="117788"/>
                </a:solidFill>
                <a:latin typeface="Nunito"/>
                <a:ea typeface="Nunito"/>
                <a:cs typeface="Nunito"/>
                <a:sym typeface="Nunito"/>
              </a:rPr>
              <a:t>Sales Tax Amount		</a:t>
            </a:r>
            <a:r>
              <a:rPr b="1" lang="en" sz="1300">
                <a:solidFill>
                  <a:srgbClr val="117788"/>
                </a:solidFill>
                <a:latin typeface="Nunito"/>
                <a:ea typeface="Nunito"/>
                <a:cs typeface="Nunito"/>
                <a:sym typeface="Nunito"/>
              </a:rPr>
              <a:t>Rounded Amount</a:t>
            </a:r>
            <a:endParaRPr b="1" sz="1300">
              <a:solidFill>
                <a:srgbClr val="117788"/>
              </a:solidFill>
              <a:latin typeface="Nunito"/>
              <a:ea typeface="Nunito"/>
              <a:cs typeface="Nunito"/>
              <a:sym typeface="Nunito"/>
            </a:endParaRPr>
          </a:p>
          <a:p>
            <a:pPr indent="0" lvl="0" marL="0" rtl="0" algn="l">
              <a:lnSpc>
                <a:spcPct val="150000"/>
              </a:lnSpc>
              <a:spcBef>
                <a:spcPts val="0"/>
              </a:spcBef>
              <a:spcAft>
                <a:spcPts val="0"/>
              </a:spcAft>
              <a:buNone/>
            </a:pPr>
            <a:r>
              <a:rPr lang="en" sz="1300">
                <a:solidFill>
                  <a:srgbClr val="191919"/>
                </a:solidFill>
                <a:latin typeface="DM Sans"/>
                <a:ea typeface="DM Sans"/>
                <a:cs typeface="DM Sans"/>
                <a:sym typeface="DM Sans"/>
              </a:rPr>
              <a:t>$25 ✕ 0.04225 = </a:t>
            </a:r>
            <a:r>
              <a:rPr b="1" lang="en" sz="1300">
                <a:solidFill>
                  <a:srgbClr val="ABCB3B"/>
                </a:solidFill>
                <a:latin typeface="Nunito"/>
                <a:ea typeface="Nunito"/>
                <a:cs typeface="Nunito"/>
                <a:sym typeface="Nunito"/>
              </a:rPr>
              <a:t>$1.06</a:t>
            </a:r>
            <a:r>
              <a:rPr lang="en" sz="1300">
                <a:solidFill>
                  <a:srgbClr val="191919"/>
                </a:solidFill>
                <a:latin typeface="DM Sans"/>
                <a:ea typeface="DM Sans"/>
                <a:cs typeface="DM Sans"/>
                <a:sym typeface="DM Sans"/>
              </a:rPr>
              <a:t>		</a:t>
            </a:r>
            <a:r>
              <a:rPr b="1" lang="en" sz="1300">
                <a:solidFill>
                  <a:srgbClr val="99CC00"/>
                </a:solidFill>
                <a:latin typeface="Nunito"/>
                <a:ea typeface="Nunito"/>
                <a:cs typeface="Nunito"/>
                <a:sym typeface="Nunito"/>
              </a:rPr>
              <a:t>$26.06</a:t>
            </a:r>
            <a:endParaRPr sz="1300">
              <a:solidFill>
                <a:srgbClr val="99CC00"/>
              </a:solidFill>
              <a:latin typeface="DM Sans"/>
              <a:ea typeface="DM Sans"/>
              <a:cs typeface="DM Sans"/>
              <a:sym typeface="DM Sans"/>
            </a:endParaRPr>
          </a:p>
          <a:p>
            <a:pPr indent="0" lvl="0" marL="0" rtl="0" algn="l">
              <a:lnSpc>
                <a:spcPct val="150000"/>
              </a:lnSpc>
              <a:spcBef>
                <a:spcPts val="0"/>
              </a:spcBef>
              <a:spcAft>
                <a:spcPts val="0"/>
              </a:spcAft>
              <a:buNone/>
            </a:pPr>
            <a:r>
              <a:rPr lang="en" sz="1300">
                <a:solidFill>
                  <a:srgbClr val="191919"/>
                </a:solidFill>
                <a:latin typeface="DM Sans"/>
                <a:ea typeface="DM Sans"/>
                <a:cs typeface="DM Sans"/>
                <a:sym typeface="DM Sans"/>
              </a:rPr>
              <a:t>$25 ✕ 0.07 = </a:t>
            </a:r>
            <a:r>
              <a:rPr b="1" lang="en" sz="1300">
                <a:solidFill>
                  <a:srgbClr val="ABCB3B"/>
                </a:solidFill>
                <a:latin typeface="Nunito"/>
                <a:ea typeface="Nunito"/>
                <a:cs typeface="Nunito"/>
                <a:sym typeface="Nunito"/>
              </a:rPr>
              <a:t>$1.75</a:t>
            </a:r>
            <a:r>
              <a:rPr lang="en" sz="1300">
                <a:solidFill>
                  <a:srgbClr val="191919"/>
                </a:solidFill>
                <a:latin typeface="DM Sans"/>
                <a:ea typeface="DM Sans"/>
                <a:cs typeface="DM Sans"/>
                <a:sym typeface="DM Sans"/>
              </a:rPr>
              <a:t>		</a:t>
            </a:r>
            <a:r>
              <a:rPr b="1" lang="en" sz="1300">
                <a:solidFill>
                  <a:srgbClr val="99CC00"/>
                </a:solidFill>
                <a:latin typeface="Nunito"/>
                <a:ea typeface="Nunito"/>
                <a:cs typeface="Nunito"/>
                <a:sym typeface="Nunito"/>
              </a:rPr>
              <a:t>$26.75</a:t>
            </a:r>
            <a:endParaRPr sz="1300">
              <a:solidFill>
                <a:srgbClr val="99CC00"/>
              </a:solidFill>
              <a:latin typeface="DM Sans"/>
              <a:ea typeface="DM Sans"/>
              <a:cs typeface="DM Sans"/>
              <a:sym typeface="DM Sans"/>
            </a:endParaRPr>
          </a:p>
          <a:p>
            <a:pPr indent="0" lvl="0" marL="0" rtl="0" algn="l">
              <a:lnSpc>
                <a:spcPct val="150000"/>
              </a:lnSpc>
              <a:spcBef>
                <a:spcPts val="0"/>
              </a:spcBef>
              <a:spcAft>
                <a:spcPts val="0"/>
              </a:spcAft>
              <a:buNone/>
            </a:pPr>
            <a:r>
              <a:rPr lang="en" sz="1300">
                <a:solidFill>
                  <a:srgbClr val="191919"/>
                </a:solidFill>
                <a:latin typeface="DM Sans"/>
                <a:ea typeface="DM Sans"/>
                <a:cs typeface="DM Sans"/>
                <a:sym typeface="DM Sans"/>
              </a:rPr>
              <a:t>$25 ✕ 0.0945 = </a:t>
            </a:r>
            <a:r>
              <a:rPr b="1" lang="en" sz="1300">
                <a:solidFill>
                  <a:srgbClr val="ABCB3B"/>
                </a:solidFill>
                <a:latin typeface="Nunito"/>
                <a:ea typeface="Nunito"/>
                <a:cs typeface="Nunito"/>
                <a:sym typeface="Nunito"/>
              </a:rPr>
              <a:t>$2.36</a:t>
            </a:r>
            <a:r>
              <a:rPr lang="en" sz="1300">
                <a:solidFill>
                  <a:srgbClr val="191919"/>
                </a:solidFill>
                <a:latin typeface="DM Sans"/>
                <a:ea typeface="DM Sans"/>
                <a:cs typeface="DM Sans"/>
                <a:sym typeface="DM Sans"/>
              </a:rPr>
              <a:t>		</a:t>
            </a:r>
            <a:r>
              <a:rPr b="1" lang="en" sz="1300">
                <a:solidFill>
                  <a:srgbClr val="99CC00"/>
                </a:solidFill>
                <a:latin typeface="Nunito"/>
                <a:ea typeface="Nunito"/>
                <a:cs typeface="Nunito"/>
                <a:sym typeface="Nunito"/>
              </a:rPr>
              <a:t>$27.36</a:t>
            </a:r>
            <a:endParaRPr sz="1300">
              <a:solidFill>
                <a:srgbClr val="99CC00"/>
              </a:solidFill>
              <a:latin typeface="DM Sans"/>
              <a:ea typeface="DM Sans"/>
              <a:cs typeface="DM Sans"/>
              <a:sym typeface="DM Sans"/>
            </a:endParaRPr>
          </a:p>
          <a:p>
            <a:pPr indent="0" lvl="0" marL="0" rtl="0" algn="l">
              <a:lnSpc>
                <a:spcPct val="115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15000"/>
              </a:lnSpc>
              <a:spcBef>
                <a:spcPts val="1000"/>
              </a:spcBef>
              <a:spcAft>
                <a:spcPts val="1000"/>
              </a:spcAft>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419c6fc59_1_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419c6fc5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200">
                <a:solidFill>
                  <a:schemeClr val="dk1"/>
                </a:solidFill>
                <a:latin typeface="Open Sans"/>
                <a:ea typeface="Open Sans"/>
                <a:cs typeface="Open Sans"/>
                <a:sym typeface="Open Sans"/>
              </a:rPr>
              <a:t>Work together as a class to complete the chart. To determine the sales tax percent, roll a die (so you'll be working with anywhere between 1% and 6%). Have calculators available so students can figure out the tax amount on their own, and then check to see if they got it right.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2102ea6a62_2_77: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2102ea6a62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Tell students: </a:t>
            </a:r>
            <a:r>
              <a:rPr i="1" lang="en" sz="1200">
                <a:solidFill>
                  <a:schemeClr val="dk1"/>
                </a:solidFill>
                <a:latin typeface="Open Sans"/>
                <a:ea typeface="Open Sans"/>
                <a:cs typeface="Open Sans"/>
                <a:sym typeface="Open Sans"/>
              </a:rPr>
              <a:t>You earned $50 babysitting and you've decided to treat yourself! Pick out what you want from the items on the slide, but remember to figure in sales tax. Select your items, calculate the sales tax [Instructor: use your local rate], and figure out your grand total. Remember: Keep it under 50 bucks!</a:t>
            </a:r>
            <a:endParaRPr i="1" sz="1200">
              <a:solidFill>
                <a:schemeClr val="dk1"/>
              </a:solidFill>
              <a:latin typeface="Open Sans"/>
              <a:ea typeface="Open Sans"/>
              <a:cs typeface="Open Sans"/>
              <a:sym typeface="Open Sans"/>
            </a:endParaRPr>
          </a:p>
          <a:p>
            <a:pPr indent="0" lvl="0" marL="0" rtl="0" algn="l">
              <a:lnSpc>
                <a:spcPct val="115000"/>
              </a:lnSpc>
              <a:spcBef>
                <a:spcPts val="1000"/>
              </a:spcBef>
              <a:spcAft>
                <a:spcPts val="1000"/>
              </a:spcAft>
              <a:buNone/>
            </a:pPr>
            <a:r>
              <a:rPr lang="en" sz="1200">
                <a:solidFill>
                  <a:schemeClr val="dk1"/>
                </a:solidFill>
                <a:latin typeface="Open Sans"/>
                <a:ea typeface="Open Sans"/>
                <a:cs typeface="Open Sans"/>
                <a:sym typeface="Open Sans"/>
              </a:rPr>
              <a:t>Have students do their work in journals or in their own copy of this Google Slide deck. If using the latter, they can drag and drop items into the tote bag on the slide.</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21bf0a82d6_0_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21bf0a82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200">
                <a:solidFill>
                  <a:schemeClr val="dk1"/>
                </a:solidFill>
                <a:latin typeface="Open Sans"/>
                <a:ea typeface="Open Sans"/>
                <a:cs typeface="Open Sans"/>
                <a:sym typeface="Open Sans"/>
              </a:rPr>
              <a:t>Blank slide for students to do their calculations.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419c6fc59_1_22: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419c6fc59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Open Sans"/>
                <a:ea typeface="Open Sans"/>
                <a:cs typeface="Open Sans"/>
                <a:sym typeface="Open Sans"/>
              </a:rPr>
              <a:t>Invite students to discuss these questions with a partner or in small groups. Come back together as a whole group and ask: </a:t>
            </a:r>
            <a:r>
              <a:rPr i="1" lang="en" sz="1200">
                <a:solidFill>
                  <a:schemeClr val="dk1"/>
                </a:solidFill>
                <a:latin typeface="Open Sans"/>
                <a:ea typeface="Open Sans"/>
                <a:cs typeface="Open Sans"/>
                <a:sym typeface="Open Sans"/>
              </a:rPr>
              <a:t>For every dollar, sales tax adds __ cents in our city, so what amount is added for every $10? (Remember, if sales tax is 5%, that means $0.05 for every dollar.) When we know the tax amount paid (say, $21), how can we use proportional reasoning to find the original cost? </a:t>
            </a:r>
            <a:r>
              <a:rPr lang="en" sz="1200">
                <a:solidFill>
                  <a:schemeClr val="dk1"/>
                </a:solidFill>
                <a:latin typeface="Open Sans"/>
                <a:ea typeface="Open Sans"/>
                <a:cs typeface="Open Sans"/>
                <a:sym typeface="Open Sans"/>
              </a:rPr>
              <a:t>In your discussion, make sure to surface these tips for students:  </a:t>
            </a:r>
            <a:endParaRPr sz="1200">
              <a:solidFill>
                <a:schemeClr val="dk1"/>
              </a:solidFill>
              <a:latin typeface="Open Sans"/>
              <a:ea typeface="Open Sans"/>
              <a:cs typeface="Open Sans"/>
              <a:sym typeface="Open Sans"/>
            </a:endParaRPr>
          </a:p>
          <a:p>
            <a:pPr indent="-304800" lvl="0" marL="914400" rtl="0" algn="l">
              <a:lnSpc>
                <a:spcPct val="115000"/>
              </a:lnSpc>
              <a:spcBef>
                <a:spcPts val="10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Use mental math to quickly find 1% of a number: Move the decimal point two spaces to the left, which is equivalent to dividing the number by 100. Once you have 1%, you can double it to find 2%, etc.</a:t>
            </a:r>
            <a:endParaRPr sz="1200">
              <a:solidFill>
                <a:schemeClr val="dk1"/>
              </a:solidFill>
              <a:latin typeface="Open Sans"/>
              <a:ea typeface="Open Sans"/>
              <a:cs typeface="Open Sans"/>
              <a:sym typeface="Open Sans"/>
            </a:endParaRPr>
          </a:p>
          <a:p>
            <a:pPr indent="-304800" lvl="0" marL="91440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To double-check that you’re moving the decimal in the correct direction, remember that you want to end up with a number that is smaller than the original number, since 1% is just a small amount of the whole.</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419c6fc59_1_38: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419c6fc59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Assess student understanding with an exit ticket. Read the scenario to the class and ask: </a:t>
            </a:r>
            <a:r>
              <a:rPr i="1" lang="en" sz="1200">
                <a:solidFill>
                  <a:schemeClr val="dk1"/>
                </a:solidFill>
                <a:latin typeface="Open Sans"/>
                <a:ea typeface="Open Sans"/>
                <a:cs typeface="Open Sans"/>
                <a:sym typeface="Open Sans"/>
              </a:rPr>
              <a:t>Does this seem reasonable?</a:t>
            </a:r>
            <a:r>
              <a:rPr lang="en" sz="1200">
                <a:solidFill>
                  <a:schemeClr val="dk1"/>
                </a:solidFill>
                <a:latin typeface="Open Sans"/>
                <a:ea typeface="Open Sans"/>
                <a:cs typeface="Open Sans"/>
                <a:sym typeface="Open Sans"/>
              </a:rPr>
              <a:t> Have students respond in journals or in their own copy of this Google Slide deck. Encourage them to write a sentence on whether this “feels right” using mental math, and how the clerk should fix the error.</a:t>
            </a:r>
            <a:endParaRPr sz="1200">
              <a:solidFill>
                <a:schemeClr val="dk1"/>
              </a:solidFill>
              <a:latin typeface="Open Sans"/>
              <a:ea typeface="Open Sans"/>
              <a:cs typeface="Open Sans"/>
              <a:sym typeface="Open Sans"/>
            </a:endParaRPr>
          </a:p>
          <a:p>
            <a:pPr indent="0" lvl="0" marL="0" rtl="0" algn="l">
              <a:lnSpc>
                <a:spcPct val="115000"/>
              </a:lnSpc>
              <a:spcBef>
                <a:spcPts val="1000"/>
              </a:spcBef>
              <a:spcAft>
                <a:spcPts val="1000"/>
              </a:spcAft>
              <a:buNone/>
            </a:pPr>
            <a:r>
              <a:rPr lang="en" sz="1200">
                <a:solidFill>
                  <a:schemeClr val="dk1"/>
                </a:solidFill>
                <a:latin typeface="Open Sans"/>
                <a:ea typeface="Open Sans"/>
                <a:cs typeface="Open Sans"/>
                <a:sym typeface="Open Sans"/>
              </a:rPr>
              <a:t>Answer Key: Sales tax on $10 is $0.50, but the clerk made a place value error and added $5 to the subtotal. The correct total is $10.50.</a:t>
            </a: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7"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38" y="0"/>
            <a:ext cx="9144000" cy="5143500"/>
          </a:xfrm>
          <a:prstGeom prst="rect">
            <a:avLst/>
          </a:prstGeom>
          <a:noFill/>
          <a:ln>
            <a:noFill/>
          </a:ln>
        </p:spPr>
      </p:pic>
      <p:sp>
        <p:nvSpPr>
          <p:cNvPr id="9" name="Google Shape;9;p2"/>
          <p:cNvSpPr txBox="1"/>
          <p:nvPr/>
        </p:nvSpPr>
        <p:spPr>
          <a:xfrm>
            <a:off x="311705" y="2658178"/>
            <a:ext cx="85206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lang="en" sz="2500">
                <a:solidFill>
                  <a:srgbClr val="000000"/>
                </a:solidFill>
                <a:latin typeface="DM Sans"/>
                <a:ea typeface="DM Sans"/>
                <a:cs typeface="DM Sans"/>
                <a:sym typeface="DM Sans"/>
              </a:rPr>
              <a:t>A Lesson on Calculating Sales Tax</a:t>
            </a:r>
            <a:endParaRPr sz="2500">
              <a:solidFill>
                <a:srgbClr val="000000"/>
              </a:solidFill>
              <a:latin typeface="DM Sans"/>
              <a:ea typeface="DM Sans"/>
              <a:cs typeface="DM Sans"/>
              <a:sym typeface="DM Sans"/>
            </a:endParaRPr>
          </a:p>
        </p:txBody>
      </p:sp>
      <p:pic>
        <p:nvPicPr>
          <p:cNvPr id="10" name="Google Shape;10;p2"/>
          <p:cNvPicPr preferRelativeResize="0"/>
          <p:nvPr/>
        </p:nvPicPr>
        <p:blipFill>
          <a:blip r:embed="rId3">
            <a:alphaModFix/>
          </a:blip>
          <a:stretch>
            <a:fillRect/>
          </a:stretch>
        </p:blipFill>
        <p:spPr>
          <a:xfrm rot="359987">
            <a:off x="4365091" y="328433"/>
            <a:ext cx="776652" cy="1002890"/>
          </a:xfrm>
          <a:prstGeom prst="rect">
            <a:avLst/>
          </a:prstGeom>
          <a:noFill/>
          <a:ln>
            <a:noFill/>
          </a:ln>
        </p:spPr>
      </p:pic>
      <p:grpSp>
        <p:nvGrpSpPr>
          <p:cNvPr id="11" name="Google Shape;11;p2"/>
          <p:cNvGrpSpPr/>
          <p:nvPr/>
        </p:nvGrpSpPr>
        <p:grpSpPr>
          <a:xfrm>
            <a:off x="720007" y="988548"/>
            <a:ext cx="7704077" cy="1609630"/>
            <a:chOff x="792000" y="1015176"/>
            <a:chExt cx="8474400" cy="2432200"/>
          </a:xfrm>
        </p:grpSpPr>
        <p:sp>
          <p:nvSpPr>
            <p:cNvPr id="12" name="Google Shape;12;p2"/>
            <p:cNvSpPr txBox="1"/>
            <p:nvPr/>
          </p:nvSpPr>
          <p:spPr>
            <a:xfrm>
              <a:off x="792000" y="2034376"/>
              <a:ext cx="8474400" cy="1413000"/>
            </a:xfrm>
            <a:prstGeom prst="rect">
              <a:avLst/>
            </a:prstGeom>
            <a:noFill/>
            <a:ln>
              <a:noFill/>
            </a:ln>
          </p:spPr>
          <p:txBody>
            <a:bodyPr anchorCtr="0" anchor="ctr" bIns="93500" lIns="93500" spcFirstLastPara="1" rIns="93500" wrap="square" tIns="93500">
              <a:noAutofit/>
            </a:bodyPr>
            <a:lstStyle/>
            <a:p>
              <a:pPr indent="0" lvl="0" marL="0" rtl="0" algn="ctr">
                <a:spcBef>
                  <a:spcPts val="0"/>
                </a:spcBef>
                <a:spcAft>
                  <a:spcPts val="0"/>
                </a:spcAft>
                <a:buClr>
                  <a:schemeClr val="dk1"/>
                </a:buClr>
                <a:buSzPts val="900"/>
                <a:buFont typeface="Arial"/>
                <a:buNone/>
              </a:pPr>
              <a:r>
                <a:rPr b="1" lang="en" sz="7300">
                  <a:solidFill>
                    <a:srgbClr val="117788"/>
                  </a:solidFill>
                  <a:latin typeface="Nunito"/>
                  <a:ea typeface="Nunito"/>
                  <a:cs typeface="Nunito"/>
                  <a:sym typeface="Nunito"/>
                </a:rPr>
                <a:t>Shopping!</a:t>
              </a:r>
              <a:endParaRPr b="1" sz="7300">
                <a:solidFill>
                  <a:srgbClr val="117788"/>
                </a:solidFill>
                <a:latin typeface="Nunito"/>
                <a:ea typeface="Nunito"/>
                <a:cs typeface="Nunito"/>
                <a:sym typeface="Nunito"/>
              </a:endParaRPr>
            </a:p>
          </p:txBody>
        </p:sp>
        <p:sp>
          <p:nvSpPr>
            <p:cNvPr id="13" name="Google Shape;13;p2"/>
            <p:cNvSpPr txBox="1"/>
            <p:nvPr/>
          </p:nvSpPr>
          <p:spPr>
            <a:xfrm>
              <a:off x="792000" y="1015176"/>
              <a:ext cx="8474400" cy="1363200"/>
            </a:xfrm>
            <a:prstGeom prst="rect">
              <a:avLst/>
            </a:prstGeom>
            <a:noFill/>
            <a:ln>
              <a:noFill/>
            </a:ln>
          </p:spPr>
          <p:txBody>
            <a:bodyPr anchorCtr="0" anchor="ctr" bIns="93500" lIns="93500" spcFirstLastPara="1" rIns="93500" wrap="square" tIns="93500">
              <a:noAutofit/>
            </a:bodyPr>
            <a:lstStyle/>
            <a:p>
              <a:pPr indent="0" lvl="0" marL="0" rtl="0" algn="ctr">
                <a:spcBef>
                  <a:spcPts val="0"/>
                </a:spcBef>
                <a:spcAft>
                  <a:spcPts val="0"/>
                </a:spcAft>
                <a:buClr>
                  <a:schemeClr val="dk1"/>
                </a:buClr>
                <a:buSzPts val="900"/>
                <a:buFont typeface="Arial"/>
                <a:buNone/>
              </a:pPr>
              <a:r>
                <a:rPr b="1" lang="en" sz="7300">
                  <a:solidFill>
                    <a:srgbClr val="117788"/>
                  </a:solidFill>
                  <a:latin typeface="Nunito"/>
                  <a:ea typeface="Nunito"/>
                  <a:cs typeface="Nunito"/>
                  <a:sym typeface="Nunito"/>
                </a:rPr>
                <a:t>Let’s Go</a:t>
              </a:r>
              <a:endParaRPr b="1" sz="7300">
                <a:solidFill>
                  <a:srgbClr val="117788"/>
                </a:solidFill>
                <a:latin typeface="Nunito"/>
                <a:ea typeface="Nunito"/>
                <a:cs typeface="Nunito"/>
                <a:sym typeface="Nunito"/>
              </a:endParaRPr>
            </a:p>
          </p:txBody>
        </p:sp>
      </p:grpSp>
      <p:pic>
        <p:nvPicPr>
          <p:cNvPr id="14" name="Google Shape;14;p2"/>
          <p:cNvPicPr preferRelativeResize="0"/>
          <p:nvPr/>
        </p:nvPicPr>
        <p:blipFill>
          <a:blip r:embed="rId4">
            <a:alphaModFix/>
          </a:blip>
          <a:stretch>
            <a:fillRect/>
          </a:stretch>
        </p:blipFill>
        <p:spPr>
          <a:xfrm>
            <a:off x="3481025" y="3601350"/>
            <a:ext cx="2182032" cy="1078574"/>
          </a:xfrm>
          <a:prstGeom prst="rect">
            <a:avLst/>
          </a:prstGeom>
          <a:noFill/>
          <a:ln>
            <a:noFill/>
          </a:ln>
        </p:spPr>
      </p:pic>
      <p:sp>
        <p:nvSpPr>
          <p:cNvPr id="15" name="Google Shape;15;p2"/>
          <p:cNvSpPr txBox="1"/>
          <p:nvPr>
            <p:ph idx="12" type="sldNum"/>
          </p:nvPr>
        </p:nvSpPr>
        <p:spPr>
          <a:xfrm>
            <a:off x="8472458" y="4663217"/>
            <a:ext cx="548700" cy="393600"/>
          </a:xfrm>
          <a:prstGeom prst="rect">
            <a:avLst/>
          </a:prstGeom>
        </p:spPr>
        <p:txBody>
          <a:bodyPr anchorCtr="0" anchor="ctr" bIns="93500" lIns="93500" spcFirstLastPara="1" rIns="93500" wrap="square" tIns="935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cSld name="CUSTOM_1_1_1_1_1_1_1">
    <p:spTree>
      <p:nvGrpSpPr>
        <p:cNvPr id="50" name="Shape 50"/>
        <p:cNvGrpSpPr/>
        <p:nvPr/>
      </p:nvGrpSpPr>
      <p:grpSpPr>
        <a:xfrm>
          <a:off x="0" y="0"/>
          <a:ext cx="0" cy="0"/>
          <a:chOff x="0" y="0"/>
          <a:chExt cx="0" cy="0"/>
        </a:xfrm>
      </p:grpSpPr>
      <p:pic>
        <p:nvPicPr>
          <p:cNvPr id="51" name="Google Shape;51;p11"/>
          <p:cNvPicPr preferRelativeResize="0"/>
          <p:nvPr/>
        </p:nvPicPr>
        <p:blipFill>
          <a:blip r:embed="rId2">
            <a:alphaModFix/>
          </a:blip>
          <a:stretch>
            <a:fillRect/>
          </a:stretch>
        </p:blipFill>
        <p:spPr>
          <a:xfrm>
            <a:off x="0" y="-12"/>
            <a:ext cx="9144000" cy="5143500"/>
          </a:xfrm>
          <a:prstGeom prst="rect">
            <a:avLst/>
          </a:prstGeom>
          <a:noFill/>
          <a:ln>
            <a:noFill/>
          </a:ln>
        </p:spPr>
      </p:pic>
      <p:sp>
        <p:nvSpPr>
          <p:cNvPr id="52" name="Google Shape;52;p11"/>
          <p:cNvSpPr txBox="1"/>
          <p:nvPr/>
        </p:nvSpPr>
        <p:spPr>
          <a:xfrm>
            <a:off x="0" y="445025"/>
            <a:ext cx="91440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117788"/>
                </a:solidFill>
                <a:latin typeface="Nunito"/>
                <a:ea typeface="Nunito"/>
                <a:cs typeface="Nunito"/>
                <a:sym typeface="Nunito"/>
              </a:rPr>
              <a:t>Exit Ticket</a:t>
            </a:r>
            <a:endParaRPr>
              <a:solidFill>
                <a:srgbClr val="117788"/>
              </a:solidFill>
            </a:endParaRPr>
          </a:p>
        </p:txBody>
      </p:sp>
      <p:sp>
        <p:nvSpPr>
          <p:cNvPr id="53" name="Google Shape;53;p11"/>
          <p:cNvSpPr txBox="1"/>
          <p:nvPr/>
        </p:nvSpPr>
        <p:spPr>
          <a:xfrm>
            <a:off x="1200700" y="2767000"/>
            <a:ext cx="2677800" cy="431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1600">
                <a:solidFill>
                  <a:srgbClr val="F56929"/>
                </a:solidFill>
                <a:latin typeface="Edu SA Beginner"/>
                <a:ea typeface="Edu SA Beginner"/>
                <a:cs typeface="Edu SA Beginner"/>
                <a:sym typeface="Edu SA Beginner"/>
              </a:rPr>
              <a:t>Does this seem reasonable?</a:t>
            </a:r>
            <a:endParaRPr sz="1600">
              <a:solidFill>
                <a:srgbClr val="F56929"/>
              </a:solidFill>
            </a:endParaRPr>
          </a:p>
        </p:txBody>
      </p:sp>
      <p:sp>
        <p:nvSpPr>
          <p:cNvPr id="54" name="Google Shape;54;p11"/>
          <p:cNvSpPr txBox="1"/>
          <p:nvPr/>
        </p:nvSpPr>
        <p:spPr>
          <a:xfrm>
            <a:off x="1171100" y="1199750"/>
            <a:ext cx="4016100" cy="134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700">
                <a:solidFill>
                  <a:srgbClr val="191919"/>
                </a:solidFill>
                <a:latin typeface="DM Sans"/>
                <a:ea typeface="DM Sans"/>
                <a:cs typeface="DM Sans"/>
                <a:sym typeface="DM Sans"/>
              </a:rPr>
              <a:t>The clerk at a small store calculated my receipt by hand. I bought snacks for $1, $4, and $5. The sales tax is 5%. The clerk charged me $15.</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cSld name="CUSTOM">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3995" cy="5143500"/>
          </a:xfrm>
          <a:prstGeom prst="rect">
            <a:avLst/>
          </a:prstGeom>
          <a:noFill/>
          <a:ln>
            <a:noFill/>
          </a:ln>
        </p:spPr>
      </p:pic>
      <p:sp>
        <p:nvSpPr>
          <p:cNvPr id="18" name="Google Shape;18;p3"/>
          <p:cNvSpPr txBox="1"/>
          <p:nvPr/>
        </p:nvSpPr>
        <p:spPr>
          <a:xfrm>
            <a:off x="311705" y="2886778"/>
            <a:ext cx="8520600" cy="4560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Clr>
                <a:schemeClr val="dk1"/>
              </a:buClr>
              <a:buSzPts val="1020"/>
              <a:buFont typeface="Arial"/>
              <a:buNone/>
            </a:pPr>
            <a:r>
              <a:rPr b="1" lang="en" sz="2625">
                <a:solidFill>
                  <a:srgbClr val="1F3D63"/>
                </a:solidFill>
                <a:latin typeface="DM Sans"/>
                <a:ea typeface="DM Sans"/>
                <a:cs typeface="DM Sans"/>
                <a:sym typeface="DM Sans"/>
              </a:rPr>
              <a:t>A Lesson on Calculating Sales Tax</a:t>
            </a:r>
            <a:endParaRPr b="1" sz="2625">
              <a:solidFill>
                <a:srgbClr val="1F3D63"/>
              </a:solidFill>
              <a:latin typeface="DM Sans"/>
              <a:ea typeface="DM Sans"/>
              <a:cs typeface="DM Sans"/>
              <a:sym typeface="DM Sans"/>
            </a:endParaRPr>
          </a:p>
        </p:txBody>
      </p:sp>
      <p:pic>
        <p:nvPicPr>
          <p:cNvPr id="19" name="Google Shape;19;p3"/>
          <p:cNvPicPr preferRelativeResize="0"/>
          <p:nvPr/>
        </p:nvPicPr>
        <p:blipFill>
          <a:blip r:embed="rId3">
            <a:alphaModFix/>
          </a:blip>
          <a:stretch>
            <a:fillRect/>
          </a:stretch>
        </p:blipFill>
        <p:spPr>
          <a:xfrm>
            <a:off x="3480987" y="3658250"/>
            <a:ext cx="2182032" cy="10785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cSld name="CUSTOM_1">
    <p:spTree>
      <p:nvGrpSpPr>
        <p:cNvPr id="20"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0"/>
            <a:ext cx="9144000" cy="5143497"/>
          </a:xfrm>
          <a:prstGeom prst="rect">
            <a:avLst/>
          </a:prstGeom>
          <a:noFill/>
          <a:ln>
            <a:noFill/>
          </a:ln>
        </p:spPr>
      </p:pic>
      <p:sp>
        <p:nvSpPr>
          <p:cNvPr id="22" name="Google Shape;22;p4"/>
          <p:cNvSpPr txBox="1"/>
          <p:nvPr>
            <p:ph idx="12" type="sldNum"/>
          </p:nvPr>
        </p:nvSpPr>
        <p:spPr>
          <a:xfrm>
            <a:off x="8472458" y="4663217"/>
            <a:ext cx="548700" cy="393600"/>
          </a:xfrm>
          <a:prstGeom prst="rect">
            <a:avLst/>
          </a:prstGeom>
        </p:spPr>
        <p:txBody>
          <a:bodyPr anchorCtr="0" anchor="ctr" bIns="93500" lIns="93500" spcFirstLastPara="1" rIns="93500" wrap="square" tIns="935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txBox="1"/>
          <p:nvPr/>
        </p:nvSpPr>
        <p:spPr>
          <a:xfrm>
            <a:off x="360743" y="3361732"/>
            <a:ext cx="8422500" cy="15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2200">
                <a:solidFill>
                  <a:srgbClr val="000000"/>
                </a:solidFill>
                <a:latin typeface="DM Sans"/>
                <a:ea typeface="DM Sans"/>
                <a:cs typeface="DM Sans"/>
                <a:sym typeface="DM Sans"/>
              </a:rPr>
              <a:t>Three cousins, Pam, Cam, and Sam, all bought the same video game for the same price: $25. But they paid three different total amounts because of where they live.</a:t>
            </a:r>
            <a:endParaRPr sz="2200"/>
          </a:p>
        </p:txBody>
      </p:sp>
      <p:sp>
        <p:nvSpPr>
          <p:cNvPr id="24" name="Google Shape;24;p4"/>
          <p:cNvSpPr txBox="1"/>
          <p:nvPr/>
        </p:nvSpPr>
        <p:spPr>
          <a:xfrm>
            <a:off x="2157575" y="927500"/>
            <a:ext cx="954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Edu SA Beginner"/>
                <a:ea typeface="Edu SA Beginner"/>
                <a:cs typeface="Edu SA Beginner"/>
                <a:sym typeface="Edu SA Beginner"/>
              </a:rPr>
              <a:t>Pam</a:t>
            </a:r>
            <a:endParaRPr sz="2000">
              <a:solidFill>
                <a:schemeClr val="dk1"/>
              </a:solidFill>
            </a:endParaRPr>
          </a:p>
        </p:txBody>
      </p:sp>
      <p:sp>
        <p:nvSpPr>
          <p:cNvPr id="25" name="Google Shape;25;p4"/>
          <p:cNvSpPr txBox="1"/>
          <p:nvPr/>
        </p:nvSpPr>
        <p:spPr>
          <a:xfrm>
            <a:off x="4028950" y="927500"/>
            <a:ext cx="954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Edu SA Beginner"/>
                <a:ea typeface="Edu SA Beginner"/>
                <a:cs typeface="Edu SA Beginner"/>
                <a:sym typeface="Edu SA Beginner"/>
              </a:rPr>
              <a:t>Cam</a:t>
            </a:r>
            <a:endParaRPr sz="2000">
              <a:solidFill>
                <a:schemeClr val="dk1"/>
              </a:solidFill>
            </a:endParaRPr>
          </a:p>
        </p:txBody>
      </p:sp>
      <p:sp>
        <p:nvSpPr>
          <p:cNvPr id="26" name="Google Shape;26;p4"/>
          <p:cNvSpPr txBox="1"/>
          <p:nvPr/>
        </p:nvSpPr>
        <p:spPr>
          <a:xfrm>
            <a:off x="5900325" y="927500"/>
            <a:ext cx="954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Edu SA Beginner"/>
                <a:ea typeface="Edu SA Beginner"/>
                <a:cs typeface="Edu SA Beginner"/>
                <a:sym typeface="Edu SA Beginner"/>
              </a:rPr>
              <a:t>Sam</a:t>
            </a:r>
            <a:endParaRPr sz="20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CUSTOM_1_1">
    <p:spTree>
      <p:nvGrpSpPr>
        <p:cNvPr id="27" name="Shape 27"/>
        <p:cNvGrpSpPr/>
        <p:nvPr/>
      </p:nvGrpSpPr>
      <p:grpSpPr>
        <a:xfrm>
          <a:off x="0" y="0"/>
          <a:ext cx="0" cy="0"/>
          <a:chOff x="0" y="0"/>
          <a:chExt cx="0" cy="0"/>
        </a:xfrm>
      </p:grpSpPr>
      <p:pic>
        <p:nvPicPr>
          <p:cNvPr id="28" name="Google Shape;28;p5"/>
          <p:cNvPicPr preferRelativeResize="0"/>
          <p:nvPr/>
        </p:nvPicPr>
        <p:blipFill>
          <a:blip r:embed="rId2">
            <a:alphaModFix/>
          </a:blip>
          <a:stretch>
            <a:fillRect/>
          </a:stretch>
        </p:blipFill>
        <p:spPr>
          <a:xfrm>
            <a:off x="38" y="0"/>
            <a:ext cx="9144000" cy="5143500"/>
          </a:xfrm>
          <a:prstGeom prst="rect">
            <a:avLst/>
          </a:prstGeom>
          <a:noFill/>
          <a:ln>
            <a:noFill/>
          </a:ln>
        </p:spPr>
      </p:pic>
      <p:pic>
        <p:nvPicPr>
          <p:cNvPr id="29" name="Google Shape;29;p5"/>
          <p:cNvPicPr preferRelativeResize="0"/>
          <p:nvPr/>
        </p:nvPicPr>
        <p:blipFill>
          <a:blip r:embed="rId3">
            <a:alphaModFix/>
          </a:blip>
          <a:stretch>
            <a:fillRect/>
          </a:stretch>
        </p:blipFill>
        <p:spPr>
          <a:xfrm>
            <a:off x="3636925" y="151225"/>
            <a:ext cx="2926375" cy="4536899"/>
          </a:xfrm>
          <a:prstGeom prst="rect">
            <a:avLst/>
          </a:prstGeom>
          <a:noFill/>
          <a:ln>
            <a:noFill/>
          </a:ln>
        </p:spPr>
      </p:pic>
      <p:sp>
        <p:nvSpPr>
          <p:cNvPr id="30" name="Google Shape;30;p5"/>
          <p:cNvSpPr txBox="1"/>
          <p:nvPr/>
        </p:nvSpPr>
        <p:spPr>
          <a:xfrm rot="-373180">
            <a:off x="874411" y="1523263"/>
            <a:ext cx="2519832" cy="147777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solidFill>
                  <a:srgbClr val="117788"/>
                </a:solidFill>
                <a:latin typeface="Edu SA Beginner"/>
                <a:ea typeface="Edu SA Beginner"/>
                <a:cs typeface="Edu SA Beginner"/>
                <a:sym typeface="Edu SA Beginner"/>
              </a:rPr>
              <a:t>Sample </a:t>
            </a:r>
            <a:endParaRPr b="1" sz="4200">
              <a:solidFill>
                <a:srgbClr val="117788"/>
              </a:solidFill>
              <a:latin typeface="Edu SA Beginner"/>
              <a:ea typeface="Edu SA Beginner"/>
              <a:cs typeface="Edu SA Beginner"/>
              <a:sym typeface="Edu SA Beginner"/>
            </a:endParaRPr>
          </a:p>
          <a:p>
            <a:pPr indent="0" lvl="0" marL="0" rtl="0" algn="ctr">
              <a:spcBef>
                <a:spcPts val="0"/>
              </a:spcBef>
              <a:spcAft>
                <a:spcPts val="0"/>
              </a:spcAft>
              <a:buNone/>
            </a:pPr>
            <a:r>
              <a:rPr b="1" lang="en" sz="4200">
                <a:solidFill>
                  <a:srgbClr val="117788"/>
                </a:solidFill>
                <a:latin typeface="Edu SA Beginner"/>
                <a:ea typeface="Edu SA Beginner"/>
                <a:cs typeface="Edu SA Beginner"/>
                <a:sym typeface="Edu SA Beginner"/>
              </a:rPr>
              <a:t>Receipt</a:t>
            </a:r>
            <a:endParaRPr sz="4200">
              <a:solidFill>
                <a:srgbClr val="117788"/>
              </a:solidFill>
              <a:latin typeface="Edu SA Beginner"/>
              <a:ea typeface="Edu SA Beginner"/>
              <a:cs typeface="Edu SA Beginner"/>
              <a:sym typeface="Edu SA Beginner"/>
            </a:endParaRPr>
          </a:p>
        </p:txBody>
      </p:sp>
      <p:pic>
        <p:nvPicPr>
          <p:cNvPr id="31" name="Google Shape;31;p5"/>
          <p:cNvPicPr preferRelativeResize="0"/>
          <p:nvPr/>
        </p:nvPicPr>
        <p:blipFill>
          <a:blip r:embed="rId4">
            <a:alphaModFix/>
          </a:blip>
          <a:stretch>
            <a:fillRect/>
          </a:stretch>
        </p:blipFill>
        <p:spPr>
          <a:xfrm rot="-1269902">
            <a:off x="1862019" y="598604"/>
            <a:ext cx="1757364" cy="83748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cSld name="CUSTOM_1_1_1">
    <p:spTree>
      <p:nvGrpSpPr>
        <p:cNvPr id="32" name="Shape 32"/>
        <p:cNvGrpSpPr/>
        <p:nvPr/>
      </p:nvGrpSpPr>
      <p:grpSpPr>
        <a:xfrm>
          <a:off x="0" y="0"/>
          <a:ext cx="0" cy="0"/>
          <a:chOff x="0" y="0"/>
          <a:chExt cx="0" cy="0"/>
        </a:xfrm>
      </p:grpSpPr>
      <p:pic>
        <p:nvPicPr>
          <p:cNvPr id="33" name="Google Shape;33;p6"/>
          <p:cNvPicPr preferRelativeResize="0"/>
          <p:nvPr/>
        </p:nvPicPr>
        <p:blipFill>
          <a:blip r:embed="rId2">
            <a:alphaModFix/>
          </a:blip>
          <a:stretch>
            <a:fillRect/>
          </a:stretch>
        </p:blipFill>
        <p:spPr>
          <a:xfrm>
            <a:off x="38" y="0"/>
            <a:ext cx="9144000" cy="5143500"/>
          </a:xfrm>
          <a:prstGeom prst="rect">
            <a:avLst/>
          </a:prstGeom>
          <a:noFill/>
          <a:ln>
            <a:noFill/>
          </a:ln>
        </p:spPr>
      </p:pic>
      <p:sp>
        <p:nvSpPr>
          <p:cNvPr id="34" name="Google Shape;34;p6"/>
          <p:cNvSpPr txBox="1"/>
          <p:nvPr/>
        </p:nvSpPr>
        <p:spPr>
          <a:xfrm>
            <a:off x="720000" y="445025"/>
            <a:ext cx="7704000" cy="572700"/>
          </a:xfrm>
          <a:prstGeom prst="rect">
            <a:avLst/>
          </a:prstGeom>
          <a:noFill/>
          <a:ln>
            <a:noFill/>
          </a:ln>
        </p:spPr>
        <p:txBody>
          <a:bodyPr anchorCtr="0" anchor="t" bIns="93500" lIns="93500" spcFirstLastPara="1" rIns="93500" wrap="square" tIns="93500">
            <a:noAutofit/>
          </a:bodyPr>
          <a:lstStyle/>
          <a:p>
            <a:pPr indent="0" lvl="0" marL="0" rtl="0" algn="ctr">
              <a:spcBef>
                <a:spcPts val="0"/>
              </a:spcBef>
              <a:spcAft>
                <a:spcPts val="0"/>
              </a:spcAft>
              <a:buNone/>
            </a:pPr>
            <a:r>
              <a:rPr b="1" lang="en" sz="3600">
                <a:solidFill>
                  <a:srgbClr val="117788"/>
                </a:solidFill>
                <a:latin typeface="Nunito"/>
                <a:ea typeface="Nunito"/>
                <a:cs typeface="Nunito"/>
                <a:sym typeface="Nunito"/>
              </a:rPr>
              <a:t>Calculating Sales Tax</a:t>
            </a:r>
            <a:endParaRPr b="1" sz="3600">
              <a:solidFill>
                <a:srgbClr val="117788"/>
              </a:solidFill>
              <a:latin typeface="Nunito"/>
              <a:ea typeface="Nunito"/>
              <a:cs typeface="Nunito"/>
              <a:sym typeface="Nunito"/>
            </a:endParaRPr>
          </a:p>
        </p:txBody>
      </p:sp>
      <p:graphicFrame>
        <p:nvGraphicFramePr>
          <p:cNvPr id="35" name="Google Shape;35;p6"/>
          <p:cNvGraphicFramePr/>
          <p:nvPr/>
        </p:nvGraphicFramePr>
        <p:xfrm>
          <a:off x="1192832" y="1453685"/>
          <a:ext cx="3000000" cy="3000000"/>
        </p:xfrm>
        <a:graphic>
          <a:graphicData uri="http://schemas.openxmlformats.org/drawingml/2006/table">
            <a:tbl>
              <a:tblPr>
                <a:noFill/>
                <a:tableStyleId>{E4426363-79AC-4FEB-96A1-CFFF6AA77F1F}</a:tableStyleId>
              </a:tblPr>
              <a:tblGrid>
                <a:gridCol w="1169550"/>
                <a:gridCol w="1308125"/>
                <a:gridCol w="1729750"/>
                <a:gridCol w="2550925"/>
              </a:tblGrid>
              <a:tr h="468675">
                <a:tc>
                  <a:txBody>
                    <a:bodyPr/>
                    <a:lstStyle/>
                    <a:p>
                      <a:pPr indent="0" lvl="0" marL="0" rtl="0" algn="l">
                        <a:spcBef>
                          <a:spcPts val="0"/>
                        </a:spcBef>
                        <a:spcAft>
                          <a:spcPts val="0"/>
                        </a:spcAft>
                        <a:buNone/>
                      </a:pPr>
                      <a:r>
                        <a:t/>
                      </a:r>
                      <a:endParaRPr b="1" sz="1800">
                        <a:solidFill>
                          <a:srgbClr val="ABCB3B"/>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None/>
                      </a:pPr>
                      <a:r>
                        <a:rPr b="1" lang="en" sz="1800">
                          <a:solidFill>
                            <a:srgbClr val="117788"/>
                          </a:solidFill>
                          <a:latin typeface="Nunito"/>
                          <a:ea typeface="Nunito"/>
                          <a:cs typeface="Nunito"/>
                          <a:sym typeface="Nunito"/>
                        </a:rPr>
                        <a:t>State</a:t>
                      </a:r>
                      <a:endParaRPr b="1" sz="18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None/>
                      </a:pPr>
                      <a:r>
                        <a:rPr b="1" lang="en" sz="1800">
                          <a:solidFill>
                            <a:srgbClr val="117788"/>
                          </a:solidFill>
                          <a:latin typeface="Nunito"/>
                          <a:ea typeface="Nunito"/>
                          <a:cs typeface="Nunito"/>
                          <a:sym typeface="Nunito"/>
                        </a:rPr>
                        <a:t>Sales Tax %</a:t>
                      </a:r>
                      <a:endParaRPr b="1" sz="18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Clr>
                          <a:srgbClr val="000000"/>
                        </a:buClr>
                        <a:buSzPts val="1100"/>
                        <a:buFont typeface="Arial"/>
                        <a:buNone/>
                      </a:pPr>
                      <a:r>
                        <a:rPr b="1" lang="en" sz="1800">
                          <a:solidFill>
                            <a:srgbClr val="117788"/>
                          </a:solidFill>
                          <a:latin typeface="Nunito"/>
                          <a:ea typeface="Nunito"/>
                          <a:cs typeface="Nunito"/>
                          <a:sym typeface="Nunito"/>
                        </a:rPr>
                        <a:t>Sales Tax Amount</a:t>
                      </a:r>
                      <a:endParaRPr b="1" sz="18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r>
              <a:tr h="736250">
                <a:tc>
                  <a:txBody>
                    <a:bodyPr/>
                    <a:lstStyle/>
                    <a:p>
                      <a:pPr indent="0" lvl="0" marL="0" rtl="0" algn="ctr">
                        <a:spcBef>
                          <a:spcPts val="0"/>
                        </a:spcBef>
                        <a:spcAft>
                          <a:spcPts val="0"/>
                        </a:spcAft>
                        <a:buNone/>
                      </a:pPr>
                      <a:r>
                        <a:rPr b="1" lang="en" sz="2400">
                          <a:solidFill>
                            <a:srgbClr val="F56929"/>
                          </a:solidFill>
                          <a:latin typeface="Nunito"/>
                          <a:ea typeface="Nunito"/>
                          <a:cs typeface="Nunito"/>
                          <a:sym typeface="Nunito"/>
                        </a:rPr>
                        <a:t>Pam</a:t>
                      </a:r>
                      <a:endParaRPr b="1" sz="2400">
                        <a:solidFill>
                          <a:srgbClr val="F56929"/>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Missouri</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4.225%</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$25 ✕ 0.04225 = </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r h="736250">
                <a:tc>
                  <a:txBody>
                    <a:bodyPr/>
                    <a:lstStyle/>
                    <a:p>
                      <a:pPr indent="0" lvl="0" marL="0" rtl="0" algn="ctr">
                        <a:spcBef>
                          <a:spcPts val="0"/>
                        </a:spcBef>
                        <a:spcAft>
                          <a:spcPts val="0"/>
                        </a:spcAft>
                        <a:buNone/>
                      </a:pPr>
                      <a:r>
                        <a:rPr b="1" lang="en" sz="2400">
                          <a:solidFill>
                            <a:srgbClr val="F56929"/>
                          </a:solidFill>
                          <a:latin typeface="Nunito"/>
                          <a:ea typeface="Nunito"/>
                          <a:cs typeface="Nunito"/>
                          <a:sym typeface="Nunito"/>
                        </a:rPr>
                        <a:t>Cam</a:t>
                      </a:r>
                      <a:endParaRPr b="1" sz="2400">
                        <a:solidFill>
                          <a:srgbClr val="F56929"/>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Tennessee</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7%</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$25 ✕ 0.07 = </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r h="736250">
                <a:tc>
                  <a:txBody>
                    <a:bodyPr/>
                    <a:lstStyle/>
                    <a:p>
                      <a:pPr indent="0" lvl="0" marL="0" rtl="0" algn="ctr">
                        <a:spcBef>
                          <a:spcPts val="0"/>
                        </a:spcBef>
                        <a:spcAft>
                          <a:spcPts val="0"/>
                        </a:spcAft>
                        <a:buNone/>
                      </a:pPr>
                      <a:r>
                        <a:rPr b="1" lang="en" sz="2400">
                          <a:solidFill>
                            <a:srgbClr val="F56929"/>
                          </a:solidFill>
                          <a:latin typeface="Nunito"/>
                          <a:ea typeface="Nunito"/>
                          <a:cs typeface="Nunito"/>
                          <a:sym typeface="Nunito"/>
                        </a:rPr>
                        <a:t>Sam</a:t>
                      </a:r>
                      <a:endParaRPr b="1" sz="2400">
                        <a:solidFill>
                          <a:srgbClr val="F56929"/>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Louisiana</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9.45%</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$25 ✕ 0.0945 = </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bl>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cSld name="CUSTOM_1_1_1_1">
    <p:spTree>
      <p:nvGrpSpPr>
        <p:cNvPr id="36" name="Shape 36"/>
        <p:cNvGrpSpPr/>
        <p:nvPr/>
      </p:nvGrpSpPr>
      <p:grpSpPr>
        <a:xfrm>
          <a:off x="0" y="0"/>
          <a:ext cx="0" cy="0"/>
          <a:chOff x="0" y="0"/>
          <a:chExt cx="0" cy="0"/>
        </a:xfrm>
      </p:grpSpPr>
      <p:pic>
        <p:nvPicPr>
          <p:cNvPr id="37" name="Google Shape;37;p7"/>
          <p:cNvPicPr preferRelativeResize="0"/>
          <p:nvPr/>
        </p:nvPicPr>
        <p:blipFill>
          <a:blip r:embed="rId2">
            <a:alphaModFix/>
          </a:blip>
          <a:stretch>
            <a:fillRect/>
          </a:stretch>
        </p:blipFill>
        <p:spPr>
          <a:xfrm>
            <a:off x="38" y="0"/>
            <a:ext cx="9144000" cy="5143500"/>
          </a:xfrm>
          <a:prstGeom prst="rect">
            <a:avLst/>
          </a:prstGeom>
          <a:noFill/>
          <a:ln>
            <a:noFill/>
          </a:ln>
        </p:spPr>
      </p:pic>
      <p:sp>
        <p:nvSpPr>
          <p:cNvPr id="38" name="Google Shape;38;p7"/>
          <p:cNvSpPr txBox="1"/>
          <p:nvPr/>
        </p:nvSpPr>
        <p:spPr>
          <a:xfrm>
            <a:off x="720000" y="445025"/>
            <a:ext cx="7704000" cy="572700"/>
          </a:xfrm>
          <a:prstGeom prst="rect">
            <a:avLst/>
          </a:prstGeom>
          <a:noFill/>
          <a:ln>
            <a:noFill/>
          </a:ln>
        </p:spPr>
        <p:txBody>
          <a:bodyPr anchorCtr="0" anchor="t" bIns="93500" lIns="93500" spcFirstLastPara="1" rIns="93500" wrap="square" tIns="93500">
            <a:noAutofit/>
          </a:bodyPr>
          <a:lstStyle/>
          <a:p>
            <a:pPr indent="0" lvl="0" marL="0" rtl="0" algn="ctr">
              <a:spcBef>
                <a:spcPts val="0"/>
              </a:spcBef>
              <a:spcAft>
                <a:spcPts val="0"/>
              </a:spcAft>
              <a:buNone/>
            </a:pPr>
            <a:r>
              <a:rPr b="1" lang="en" sz="3600">
                <a:solidFill>
                  <a:srgbClr val="117788"/>
                </a:solidFill>
                <a:latin typeface="Nunito"/>
                <a:ea typeface="Nunito"/>
                <a:cs typeface="Nunito"/>
                <a:sym typeface="Nunito"/>
              </a:rPr>
              <a:t>Let’s Try It Together</a:t>
            </a:r>
            <a:endParaRPr b="1" sz="3600">
              <a:solidFill>
                <a:srgbClr val="117788"/>
              </a:solidFill>
              <a:latin typeface="Nunito"/>
              <a:ea typeface="Nunito"/>
              <a:cs typeface="Nunito"/>
              <a:sym typeface="Nuni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cSld name="CUSTOM_1_1_1_1_1">
    <p:spTree>
      <p:nvGrpSpPr>
        <p:cNvPr id="39" name="Shape 39"/>
        <p:cNvGrpSpPr/>
        <p:nvPr/>
      </p:nvGrpSpPr>
      <p:grpSpPr>
        <a:xfrm>
          <a:off x="0" y="0"/>
          <a:ext cx="0" cy="0"/>
          <a:chOff x="0" y="0"/>
          <a:chExt cx="0" cy="0"/>
        </a:xfrm>
      </p:grpSpPr>
      <p:pic>
        <p:nvPicPr>
          <p:cNvPr id="40" name="Google Shape;40;p8"/>
          <p:cNvPicPr preferRelativeResize="0"/>
          <p:nvPr/>
        </p:nvPicPr>
        <p:blipFill>
          <a:blip r:embed="rId2">
            <a:alphaModFix/>
          </a:blip>
          <a:stretch>
            <a:fillRect/>
          </a:stretch>
        </p:blipFill>
        <p:spPr>
          <a:xfrm>
            <a:off x="38" y="0"/>
            <a:ext cx="9144000" cy="5143500"/>
          </a:xfrm>
          <a:prstGeom prst="rect">
            <a:avLst/>
          </a:prstGeom>
          <a:noFill/>
          <a:ln>
            <a:noFill/>
          </a:ln>
        </p:spPr>
      </p:pic>
      <p:sp>
        <p:nvSpPr>
          <p:cNvPr id="41" name="Google Shape;41;p8"/>
          <p:cNvSpPr txBox="1"/>
          <p:nvPr/>
        </p:nvSpPr>
        <p:spPr>
          <a:xfrm>
            <a:off x="1791150" y="949525"/>
            <a:ext cx="5561700" cy="31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191919"/>
                </a:solidFill>
              </a:rPr>
              <a:t>What is the amount of a 1% sales tax on the video game that costs $39.00?</a:t>
            </a:r>
            <a:endParaRPr sz="2000">
              <a:solidFill>
                <a:srgbClr val="191919"/>
              </a:solidFill>
            </a:endParaRPr>
          </a:p>
          <a:p>
            <a:pPr indent="0" lvl="0" marL="0" rtl="0" algn="l">
              <a:spcBef>
                <a:spcPts val="1700"/>
              </a:spcBef>
              <a:spcAft>
                <a:spcPts val="0"/>
              </a:spcAft>
              <a:buNone/>
            </a:pPr>
            <a:r>
              <a:rPr lang="en" sz="2000">
                <a:solidFill>
                  <a:srgbClr val="191919"/>
                </a:solidFill>
              </a:rPr>
              <a:t>What is 1% of the $11.00 markers?</a:t>
            </a:r>
            <a:endParaRPr sz="2000">
              <a:solidFill>
                <a:srgbClr val="191919"/>
              </a:solidFill>
            </a:endParaRPr>
          </a:p>
          <a:p>
            <a:pPr indent="0" lvl="0" marL="0" rtl="0" algn="l">
              <a:spcBef>
                <a:spcPts val="1700"/>
              </a:spcBef>
              <a:spcAft>
                <a:spcPts val="0"/>
              </a:spcAft>
              <a:buNone/>
            </a:pPr>
            <a:r>
              <a:rPr lang="en" sz="2000">
                <a:solidFill>
                  <a:srgbClr val="191919"/>
                </a:solidFill>
              </a:rPr>
              <a:t>What pattern do you observe? </a:t>
            </a:r>
            <a:endParaRPr sz="2000">
              <a:solidFill>
                <a:srgbClr val="191919"/>
              </a:solidFill>
            </a:endParaRPr>
          </a:p>
          <a:p>
            <a:pPr indent="0" lvl="0" marL="0" rtl="0" algn="l">
              <a:spcBef>
                <a:spcPts val="1700"/>
              </a:spcBef>
              <a:spcAft>
                <a:spcPts val="1700"/>
              </a:spcAft>
              <a:buNone/>
            </a:pPr>
            <a:r>
              <a:rPr lang="en" sz="2000">
                <a:solidFill>
                  <a:srgbClr val="191919"/>
                </a:solidFill>
              </a:rPr>
              <a:t>Now that you can find a 1% and 2% sales tax, how can you use mental math to find 3%, 4%, 5%, and 6% tax?</a:t>
            </a:r>
            <a:endParaRPr sz="2000">
              <a:solidFill>
                <a:srgbClr val="19191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cSld name="CUSTOM_1_1_1_1_1_1">
    <p:spTree>
      <p:nvGrpSpPr>
        <p:cNvPr id="42" name="Shape 42"/>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0" y="-10"/>
            <a:ext cx="9144000" cy="5143511"/>
          </a:xfrm>
          <a:prstGeom prst="rect">
            <a:avLst/>
          </a:prstGeom>
          <a:noFill/>
          <a:ln>
            <a:noFill/>
          </a:ln>
        </p:spPr>
      </p:pic>
      <p:pic>
        <p:nvPicPr>
          <p:cNvPr id="44" name="Google Shape;44;p9"/>
          <p:cNvPicPr preferRelativeResize="0"/>
          <p:nvPr/>
        </p:nvPicPr>
        <p:blipFill>
          <a:blip r:embed="rId3">
            <a:alphaModFix/>
          </a:blip>
          <a:stretch>
            <a:fillRect/>
          </a:stretch>
        </p:blipFill>
        <p:spPr>
          <a:xfrm>
            <a:off x="6004800" y="1017325"/>
            <a:ext cx="2920151" cy="3986975"/>
          </a:xfrm>
          <a:prstGeom prst="rect">
            <a:avLst/>
          </a:prstGeom>
          <a:noFill/>
          <a:ln>
            <a:noFill/>
          </a:ln>
        </p:spPr>
      </p:pic>
      <p:pic>
        <p:nvPicPr>
          <p:cNvPr id="45" name="Google Shape;45;p9"/>
          <p:cNvPicPr preferRelativeResize="0"/>
          <p:nvPr/>
        </p:nvPicPr>
        <p:blipFill>
          <a:blip r:embed="rId4">
            <a:alphaModFix/>
          </a:blip>
          <a:stretch>
            <a:fillRect/>
          </a:stretch>
        </p:blipFill>
        <p:spPr>
          <a:xfrm>
            <a:off x="4448975" y="1362475"/>
            <a:ext cx="1654902" cy="423751"/>
          </a:xfrm>
          <a:prstGeom prst="rect">
            <a:avLst/>
          </a:prstGeom>
          <a:noFill/>
          <a:ln>
            <a:noFill/>
          </a:ln>
        </p:spPr>
      </p:pic>
      <p:sp>
        <p:nvSpPr>
          <p:cNvPr id="46" name="Google Shape;46;p9"/>
          <p:cNvSpPr txBox="1"/>
          <p:nvPr/>
        </p:nvSpPr>
        <p:spPr>
          <a:xfrm>
            <a:off x="1632601" y="1288175"/>
            <a:ext cx="3076200" cy="4560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1"/>
              </a:buClr>
              <a:buSzPts val="1020"/>
              <a:buFont typeface="Arial"/>
              <a:buNone/>
            </a:pPr>
            <a:r>
              <a:rPr b="1" lang="en" sz="1825">
                <a:solidFill>
                  <a:srgbClr val="117788"/>
                </a:solidFill>
                <a:latin typeface="DM Sans"/>
                <a:ea typeface="DM Sans"/>
                <a:cs typeface="DM Sans"/>
                <a:sym typeface="DM Sans"/>
              </a:rPr>
              <a:t>You have $50 to spend.</a:t>
            </a:r>
            <a:endParaRPr b="1" sz="1825">
              <a:solidFill>
                <a:srgbClr val="117788"/>
              </a:solidFill>
              <a:latin typeface="DM Sans"/>
              <a:ea typeface="DM Sans"/>
              <a:cs typeface="DM Sans"/>
              <a:sym typeface="DM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Workspace">
  <p:cSld name="CUSTOM_1_1_1_1_1_1_2">
    <p:spTree>
      <p:nvGrpSpPr>
        <p:cNvPr id="47"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10"/>
            <a:ext cx="9144000" cy="5143511"/>
          </a:xfrm>
          <a:prstGeom prst="rect">
            <a:avLst/>
          </a:prstGeom>
          <a:noFill/>
          <a:ln>
            <a:noFill/>
          </a:ln>
        </p:spPr>
      </p:pic>
      <p:pic>
        <p:nvPicPr>
          <p:cNvPr id="49" name="Google Shape;49;p10"/>
          <p:cNvPicPr preferRelativeResize="0"/>
          <p:nvPr/>
        </p:nvPicPr>
        <p:blipFill>
          <a:blip r:embed="rId3">
            <a:alphaModFix/>
          </a:blip>
          <a:stretch>
            <a:fillRect/>
          </a:stretch>
        </p:blipFill>
        <p:spPr>
          <a:xfrm>
            <a:off x="393000" y="1394375"/>
            <a:ext cx="8358026" cy="34613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3500" lIns="93500" spcFirstLastPara="1" rIns="93500" wrap="square" tIns="9350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10" Type="http://schemas.openxmlformats.org/officeDocument/2006/relationships/image" Target="../media/image10.png"/><Relationship Id="rId9"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7788"/>
        </a:solidFill>
      </p:bgPr>
    </p:bg>
    <p:spTree>
      <p:nvGrpSpPr>
        <p:cNvPr id="66" name="Shape 6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aphicFrame>
        <p:nvGraphicFramePr>
          <p:cNvPr id="75" name="Google Shape;75;p16"/>
          <p:cNvGraphicFramePr/>
          <p:nvPr/>
        </p:nvGraphicFramePr>
        <p:xfrm>
          <a:off x="1207300" y="1215037"/>
          <a:ext cx="3000000" cy="3000000"/>
        </p:xfrm>
        <a:graphic>
          <a:graphicData uri="http://schemas.openxmlformats.org/drawingml/2006/table">
            <a:tbl>
              <a:tblPr>
                <a:noFill/>
                <a:tableStyleId>{E4426363-79AC-4FEB-96A1-CFFF6AA77F1F}</a:tableStyleId>
              </a:tblPr>
              <a:tblGrid>
                <a:gridCol w="1132500"/>
                <a:gridCol w="1250350"/>
                <a:gridCol w="1448850"/>
                <a:gridCol w="1448850"/>
                <a:gridCol w="1448850"/>
              </a:tblGrid>
              <a:tr h="468675">
                <a:tc>
                  <a:txBody>
                    <a:bodyPr/>
                    <a:lstStyle/>
                    <a:p>
                      <a:pPr indent="0" lvl="0" marL="0" rtl="0" algn="ctr">
                        <a:spcBef>
                          <a:spcPts val="0"/>
                        </a:spcBef>
                        <a:spcAft>
                          <a:spcPts val="0"/>
                        </a:spcAft>
                        <a:buNone/>
                      </a:pPr>
                      <a:r>
                        <a:rPr b="1" lang="en" sz="1600">
                          <a:solidFill>
                            <a:srgbClr val="117788"/>
                          </a:solidFill>
                          <a:latin typeface="Nunito"/>
                          <a:ea typeface="Nunito"/>
                          <a:cs typeface="Nunito"/>
                          <a:sym typeface="Nunito"/>
                        </a:rPr>
                        <a:t>Item</a:t>
                      </a:r>
                      <a:br>
                        <a:rPr b="1" lang="en" sz="1600">
                          <a:solidFill>
                            <a:srgbClr val="117788"/>
                          </a:solidFill>
                          <a:latin typeface="Nunito"/>
                          <a:ea typeface="Nunito"/>
                          <a:cs typeface="Nunito"/>
                          <a:sym typeface="Nunito"/>
                        </a:rPr>
                      </a:br>
                      <a:endParaRPr b="1" sz="16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None/>
                      </a:pPr>
                      <a:r>
                        <a:rPr b="1" lang="en" sz="1600">
                          <a:solidFill>
                            <a:srgbClr val="117788"/>
                          </a:solidFill>
                          <a:latin typeface="Nunito"/>
                          <a:ea typeface="Nunito"/>
                          <a:cs typeface="Nunito"/>
                          <a:sym typeface="Nunito"/>
                        </a:rPr>
                        <a:t>Item </a:t>
                      </a:r>
                      <a:br>
                        <a:rPr b="1" lang="en" sz="1600">
                          <a:solidFill>
                            <a:srgbClr val="117788"/>
                          </a:solidFill>
                          <a:latin typeface="Nunito"/>
                          <a:ea typeface="Nunito"/>
                          <a:cs typeface="Nunito"/>
                          <a:sym typeface="Nunito"/>
                        </a:rPr>
                      </a:br>
                      <a:r>
                        <a:rPr b="1" lang="en" sz="1600">
                          <a:solidFill>
                            <a:srgbClr val="117788"/>
                          </a:solidFill>
                          <a:latin typeface="Nunito"/>
                          <a:ea typeface="Nunito"/>
                          <a:cs typeface="Nunito"/>
                          <a:sym typeface="Nunito"/>
                        </a:rPr>
                        <a:t>Cost</a:t>
                      </a:r>
                      <a:endParaRPr b="1" sz="16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None/>
                      </a:pPr>
                      <a:r>
                        <a:rPr b="1" lang="en" sz="1600">
                          <a:solidFill>
                            <a:srgbClr val="117788"/>
                          </a:solidFill>
                          <a:latin typeface="Nunito"/>
                          <a:ea typeface="Nunito"/>
                          <a:cs typeface="Nunito"/>
                          <a:sym typeface="Nunito"/>
                        </a:rPr>
                        <a:t>Sales Tax </a:t>
                      </a:r>
                      <a:br>
                        <a:rPr b="1" lang="en" sz="1600">
                          <a:solidFill>
                            <a:srgbClr val="117788"/>
                          </a:solidFill>
                          <a:latin typeface="Nunito"/>
                          <a:ea typeface="Nunito"/>
                          <a:cs typeface="Nunito"/>
                          <a:sym typeface="Nunito"/>
                        </a:rPr>
                      </a:br>
                      <a:r>
                        <a:rPr b="1" lang="en" sz="1600">
                          <a:solidFill>
                            <a:srgbClr val="117788"/>
                          </a:solidFill>
                          <a:latin typeface="Nunito"/>
                          <a:ea typeface="Nunito"/>
                          <a:cs typeface="Nunito"/>
                          <a:sym typeface="Nunito"/>
                        </a:rPr>
                        <a:t>%</a:t>
                      </a:r>
                      <a:endParaRPr b="1" sz="16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Clr>
                          <a:srgbClr val="000000"/>
                        </a:buClr>
                        <a:buSzPts val="1100"/>
                        <a:buFont typeface="Arial"/>
                        <a:buNone/>
                      </a:pPr>
                      <a:r>
                        <a:rPr b="1" lang="en" sz="1600">
                          <a:solidFill>
                            <a:srgbClr val="117788"/>
                          </a:solidFill>
                          <a:latin typeface="Nunito"/>
                          <a:ea typeface="Nunito"/>
                          <a:cs typeface="Nunito"/>
                          <a:sym typeface="Nunito"/>
                        </a:rPr>
                        <a:t>Sales Tax Amount</a:t>
                      </a:r>
                      <a:endParaRPr b="1" sz="16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c>
                  <a:txBody>
                    <a:bodyPr/>
                    <a:lstStyle/>
                    <a:p>
                      <a:pPr indent="0" lvl="0" marL="0" rtl="0" algn="ctr">
                        <a:spcBef>
                          <a:spcPts val="0"/>
                        </a:spcBef>
                        <a:spcAft>
                          <a:spcPts val="0"/>
                        </a:spcAft>
                        <a:buNone/>
                      </a:pPr>
                      <a:r>
                        <a:rPr b="1" lang="en" sz="1600">
                          <a:solidFill>
                            <a:srgbClr val="117788"/>
                          </a:solidFill>
                          <a:latin typeface="Nunito"/>
                          <a:ea typeface="Nunito"/>
                          <a:cs typeface="Nunito"/>
                          <a:sym typeface="Nunito"/>
                        </a:rPr>
                        <a:t>Total </a:t>
                      </a:r>
                      <a:br>
                        <a:rPr b="1" lang="en" sz="1600">
                          <a:solidFill>
                            <a:srgbClr val="117788"/>
                          </a:solidFill>
                          <a:latin typeface="Nunito"/>
                          <a:ea typeface="Nunito"/>
                          <a:cs typeface="Nunito"/>
                          <a:sym typeface="Nunito"/>
                        </a:rPr>
                      </a:br>
                      <a:r>
                        <a:rPr b="1" lang="en" sz="1600">
                          <a:solidFill>
                            <a:srgbClr val="117788"/>
                          </a:solidFill>
                          <a:latin typeface="Nunito"/>
                          <a:ea typeface="Nunito"/>
                          <a:cs typeface="Nunito"/>
                          <a:sym typeface="Nunito"/>
                        </a:rPr>
                        <a:t>Cost</a:t>
                      </a:r>
                      <a:endParaRPr b="1" sz="1600">
                        <a:solidFill>
                          <a:srgbClr val="117788"/>
                        </a:solidFill>
                        <a:latin typeface="Nunito"/>
                        <a:ea typeface="Nunito"/>
                        <a:cs typeface="Nunito"/>
                        <a:sym typeface="Nunito"/>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rgbClr val="EDF2D1"/>
                    </a:solidFill>
                  </a:tcPr>
                </a:tc>
              </a:tr>
              <a:tr h="736250">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Video game</a:t>
                      </a:r>
                      <a:endParaRPr sz="2400">
                        <a:solidFill>
                          <a:srgbClr val="67A1FF"/>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$39.00</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r h="736250">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Set of markers</a:t>
                      </a:r>
                      <a:endParaRPr sz="2400">
                        <a:solidFill>
                          <a:srgbClr val="67A1FF"/>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$11.00</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r h="736250">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Skateboard</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$55.00</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r h="736250">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Set of books</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400">
                          <a:solidFill>
                            <a:srgbClr val="191919"/>
                          </a:solidFill>
                          <a:latin typeface="DM Sans"/>
                          <a:ea typeface="DM Sans"/>
                          <a:cs typeface="DM Sans"/>
                          <a:sym typeface="DM Sans"/>
                        </a:rPr>
                        <a:t>$44.00</a:t>
                      </a:r>
                      <a:endParaRPr sz="1400">
                        <a:solidFill>
                          <a:srgbClr val="191919"/>
                        </a:solidFill>
                        <a:latin typeface="DM Sans"/>
                        <a:ea typeface="DM Sans"/>
                        <a:cs typeface="DM Sans"/>
                        <a:sym typeface="DM Sans"/>
                      </a:endParaRPr>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400"/>
                    </a:p>
                  </a:txBody>
                  <a:tcPr marT="68575" marB="68575" marR="91425" marL="91425" anchor="ctr">
                    <a:lnL cap="flat" cmpd="sng" w="19050">
                      <a:solidFill>
                        <a:srgbClr val="117788"/>
                      </a:solidFill>
                      <a:prstDash val="solid"/>
                      <a:round/>
                      <a:headEnd len="sm" w="sm" type="none"/>
                      <a:tailEnd len="sm" w="sm" type="none"/>
                    </a:lnL>
                    <a:lnR cap="flat" cmpd="sng" w="19050">
                      <a:solidFill>
                        <a:srgbClr val="117788"/>
                      </a:solidFill>
                      <a:prstDash val="solid"/>
                      <a:round/>
                      <a:headEnd len="sm" w="sm" type="none"/>
                      <a:tailEnd len="sm" w="sm" type="none"/>
                    </a:lnR>
                    <a:lnT cap="flat" cmpd="sng" w="19050">
                      <a:solidFill>
                        <a:srgbClr val="117788"/>
                      </a:solidFill>
                      <a:prstDash val="solid"/>
                      <a:round/>
                      <a:headEnd len="sm" w="sm" type="none"/>
                      <a:tailEnd len="sm" w="sm" type="none"/>
                    </a:lnT>
                    <a:lnB cap="flat" cmpd="sng" w="19050">
                      <a:solidFill>
                        <a:srgbClr val="117788"/>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492343" y="1917158"/>
            <a:ext cx="788571" cy="1168760"/>
          </a:xfrm>
          <a:prstGeom prst="rect">
            <a:avLst/>
          </a:prstGeom>
          <a:noFill/>
          <a:ln>
            <a:noFill/>
          </a:ln>
        </p:spPr>
      </p:pic>
      <p:pic>
        <p:nvPicPr>
          <p:cNvPr id="81" name="Google Shape;81;p17"/>
          <p:cNvPicPr preferRelativeResize="0"/>
          <p:nvPr/>
        </p:nvPicPr>
        <p:blipFill>
          <a:blip r:embed="rId4">
            <a:alphaModFix/>
          </a:blip>
          <a:stretch>
            <a:fillRect/>
          </a:stretch>
        </p:blipFill>
        <p:spPr>
          <a:xfrm>
            <a:off x="1902989" y="1913850"/>
            <a:ext cx="962334" cy="1175375"/>
          </a:xfrm>
          <a:prstGeom prst="rect">
            <a:avLst/>
          </a:prstGeom>
          <a:noFill/>
          <a:ln>
            <a:noFill/>
          </a:ln>
        </p:spPr>
      </p:pic>
      <p:pic>
        <p:nvPicPr>
          <p:cNvPr id="82" name="Google Shape;82;p17"/>
          <p:cNvPicPr preferRelativeResize="0"/>
          <p:nvPr/>
        </p:nvPicPr>
        <p:blipFill>
          <a:blip r:embed="rId5">
            <a:alphaModFix/>
          </a:blip>
          <a:stretch>
            <a:fillRect/>
          </a:stretch>
        </p:blipFill>
        <p:spPr>
          <a:xfrm>
            <a:off x="3146191" y="1981164"/>
            <a:ext cx="1346615" cy="1040743"/>
          </a:xfrm>
          <a:prstGeom prst="rect">
            <a:avLst/>
          </a:prstGeom>
          <a:noFill/>
          <a:ln>
            <a:noFill/>
          </a:ln>
        </p:spPr>
      </p:pic>
      <p:pic>
        <p:nvPicPr>
          <p:cNvPr id="83" name="Google Shape;83;p17"/>
          <p:cNvPicPr preferRelativeResize="0"/>
          <p:nvPr/>
        </p:nvPicPr>
        <p:blipFill>
          <a:blip r:embed="rId6">
            <a:alphaModFix/>
          </a:blip>
          <a:stretch>
            <a:fillRect/>
          </a:stretch>
        </p:blipFill>
        <p:spPr>
          <a:xfrm>
            <a:off x="4707887" y="2045050"/>
            <a:ext cx="1070237" cy="912970"/>
          </a:xfrm>
          <a:prstGeom prst="rect">
            <a:avLst/>
          </a:prstGeom>
          <a:noFill/>
          <a:ln>
            <a:noFill/>
          </a:ln>
        </p:spPr>
      </p:pic>
      <p:pic>
        <p:nvPicPr>
          <p:cNvPr id="84" name="Google Shape;84;p17"/>
          <p:cNvPicPr preferRelativeResize="0"/>
          <p:nvPr/>
        </p:nvPicPr>
        <p:blipFill>
          <a:blip r:embed="rId7">
            <a:alphaModFix/>
          </a:blip>
          <a:stretch>
            <a:fillRect/>
          </a:stretch>
        </p:blipFill>
        <p:spPr>
          <a:xfrm>
            <a:off x="432975" y="3344596"/>
            <a:ext cx="907298" cy="1241986"/>
          </a:xfrm>
          <a:prstGeom prst="rect">
            <a:avLst/>
          </a:prstGeom>
          <a:noFill/>
          <a:ln>
            <a:noFill/>
          </a:ln>
        </p:spPr>
      </p:pic>
      <p:pic>
        <p:nvPicPr>
          <p:cNvPr id="85" name="Google Shape;85;p17"/>
          <p:cNvPicPr preferRelativeResize="0"/>
          <p:nvPr/>
        </p:nvPicPr>
        <p:blipFill>
          <a:blip r:embed="rId8">
            <a:alphaModFix/>
          </a:blip>
          <a:stretch>
            <a:fillRect/>
          </a:stretch>
        </p:blipFill>
        <p:spPr>
          <a:xfrm>
            <a:off x="1480242" y="3431903"/>
            <a:ext cx="1395233" cy="1394272"/>
          </a:xfrm>
          <a:prstGeom prst="rect">
            <a:avLst/>
          </a:prstGeom>
          <a:noFill/>
          <a:ln>
            <a:noFill/>
          </a:ln>
        </p:spPr>
      </p:pic>
      <p:pic>
        <p:nvPicPr>
          <p:cNvPr id="86" name="Google Shape;86;p17"/>
          <p:cNvPicPr preferRelativeResize="0"/>
          <p:nvPr/>
        </p:nvPicPr>
        <p:blipFill>
          <a:blip r:embed="rId9">
            <a:alphaModFix/>
          </a:blip>
          <a:stretch>
            <a:fillRect/>
          </a:stretch>
        </p:blipFill>
        <p:spPr>
          <a:xfrm>
            <a:off x="3200471" y="3431902"/>
            <a:ext cx="938359" cy="1242193"/>
          </a:xfrm>
          <a:prstGeom prst="rect">
            <a:avLst/>
          </a:prstGeom>
          <a:noFill/>
          <a:ln>
            <a:noFill/>
          </a:ln>
        </p:spPr>
      </p:pic>
      <p:pic>
        <p:nvPicPr>
          <p:cNvPr id="87" name="Google Shape;87;p17"/>
          <p:cNvPicPr preferRelativeResize="0"/>
          <p:nvPr/>
        </p:nvPicPr>
        <p:blipFill>
          <a:blip r:embed="rId10">
            <a:alphaModFix/>
          </a:blip>
          <a:stretch>
            <a:fillRect/>
          </a:stretch>
        </p:blipFill>
        <p:spPr>
          <a:xfrm>
            <a:off x="4671703" y="3468095"/>
            <a:ext cx="908903" cy="12441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title="Click to write your answer"/>
          <p:cNvSpPr/>
          <p:nvPr/>
        </p:nvSpPr>
        <p:spPr>
          <a:xfrm>
            <a:off x="1221775" y="3212650"/>
            <a:ext cx="6468900" cy="11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Edu SA Beginner"/>
                <a:ea typeface="Edu SA Beginner"/>
                <a:cs typeface="Edu SA Beginner"/>
                <a:sym typeface="Edu SA Beginner"/>
              </a:rPr>
              <a:t>Click to write your answer</a:t>
            </a:r>
            <a:endParaRPr sz="1300">
              <a:latin typeface="Edu SA Beginner"/>
              <a:ea typeface="Edu SA Beginner"/>
              <a:cs typeface="Edu SA Beginner"/>
              <a:sym typeface="Edu SA Beginner"/>
            </a:endParaRPr>
          </a:p>
        </p:txBody>
      </p:sp>
    </p:spTree>
  </p:cSld>
  <p:clrMapOvr>
    <a:masterClrMapping/>
  </p:clrMapOvr>
</p:sld>
</file>

<file path=ppt/theme/theme1.xml><?xml version="1.0" encoding="utf-8"?>
<a:theme xmlns:a="http://schemas.openxmlformats.org/drawingml/2006/main" xmlns:r="http://schemas.openxmlformats.org/officeDocument/2006/relationships" name="Let's Go Shopping">
  <a:themeElements>
    <a:clrScheme name="Simple Light">
      <a:dk1>
        <a:srgbClr val="000000"/>
      </a:dk1>
      <a:lt1>
        <a:srgbClr val="FFFFFF"/>
      </a:lt1>
      <a:dk2>
        <a:srgbClr val="595959"/>
      </a:dk2>
      <a:lt2>
        <a:srgbClr val="F3EEE4"/>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